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1"/>
  </p:notesMasterIdLst>
  <p:handoutMasterIdLst>
    <p:handoutMasterId r:id="rId22"/>
  </p:handoutMasterIdLst>
  <p:sldIdLst>
    <p:sldId id="288" r:id="rId2"/>
    <p:sldId id="286" r:id="rId3"/>
    <p:sldId id="308" r:id="rId4"/>
    <p:sldId id="313" r:id="rId5"/>
    <p:sldId id="342" r:id="rId6"/>
    <p:sldId id="343" r:id="rId7"/>
    <p:sldId id="344" r:id="rId8"/>
    <p:sldId id="330" r:id="rId9"/>
    <p:sldId id="332" r:id="rId10"/>
    <p:sldId id="359" r:id="rId11"/>
    <p:sldId id="345" r:id="rId12"/>
    <p:sldId id="346" r:id="rId13"/>
    <p:sldId id="347" r:id="rId14"/>
    <p:sldId id="361" r:id="rId15"/>
    <p:sldId id="362" r:id="rId16"/>
    <p:sldId id="365" r:id="rId17"/>
    <p:sldId id="364" r:id="rId18"/>
    <p:sldId id="366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FF00FF"/>
    <a:srgbClr val="B3C0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9283" autoAdjust="0"/>
  </p:normalViewPr>
  <p:slideViewPr>
    <p:cSldViewPr>
      <p:cViewPr varScale="1">
        <p:scale>
          <a:sx n="55" d="100"/>
          <a:sy n="55" d="100"/>
        </p:scale>
        <p:origin x="-111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19473E-595A-48BA-8224-9CB459E12291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2D44B8-A215-4E6D-B22E-9288F25E2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371C3D-2C36-4440-AEE5-D80EFEB565C2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E96BF4-27D9-4CDF-B0AF-E2C694323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959473-E01A-410A-8265-73E10474224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5A08F-12B8-453F-9663-5FB7B501E062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5EA9F-B43F-47DC-B67D-AE3577B08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948E-AF11-4285-8A41-AA197B11AF48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EF1D-06B0-4C99-BA51-D86AE0E1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9D6B-3B63-4260-BFA7-AF49BA56CAF9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0885-5F9B-433D-A9F1-452772710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EF34-74CB-46F6-BF3B-F8CBCB2A0FFF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C698-1211-4E3E-A3D2-A79D3915E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B73E-77A3-4954-A03C-E342DB16A620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6190-CF01-475B-89F2-533F23192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89A6EC-8DA8-4D48-9BB2-AB56FB4EC6FF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259711-90B0-4A35-B3DA-02C868DA0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1292A-70AA-4439-B94C-7D468DEFA922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1B7884-0868-48CF-AF3A-C7D2495B1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4302F-CF41-43BE-A613-6C478E3F87AA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1B65BB-D154-4997-9B72-AD34093C5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1453-8F79-4712-AB04-ECE2F569E213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A63D-D471-4898-B97A-F3EC50C7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97A225-7FA1-4915-BAE2-565C346AF7E1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915501-61E1-4F9D-B387-913E12377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6810-00AD-4E2A-968A-40FE63AE74FC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7279-9BCD-4E5C-AEC4-1CA9C0D5F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751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741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751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741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751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741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7924B9-ACE9-4DB9-AC95-0772A23AF0E2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B96A07-2CB0-4B5D-A14A-CB371AB41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6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D50B7E-F1FB-4D62-B355-713F8B559264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2A8CF83-2BDC-450C-9454-7E10A65BB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3997" r:id="rId2"/>
    <p:sldLayoutId id="2147484004" r:id="rId3"/>
    <p:sldLayoutId id="2147484005" r:id="rId4"/>
    <p:sldLayoutId id="2147484006" r:id="rId5"/>
    <p:sldLayoutId id="2147483998" r:id="rId6"/>
    <p:sldLayoutId id="2147484007" r:id="rId7"/>
    <p:sldLayoutId id="2147483999" r:id="rId8"/>
    <p:sldLayoutId id="2147484008" r:id="rId9"/>
    <p:sldLayoutId id="2147484000" r:id="rId10"/>
    <p:sldLayoutId id="2147484001" r:id="rId11"/>
    <p:sldLayoutId id="2147484002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gif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p.uran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643042" y="5572140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Amundsen str., 106, Ekaterinburg, Russia, 6</a:t>
            </a:r>
            <a:r>
              <a:rPr lang="ru-RU" dirty="0" smtClean="0"/>
              <a:t>20016, </a:t>
            </a:r>
          </a:p>
          <a:p>
            <a:pPr algn="ctr"/>
            <a:r>
              <a:rPr lang="en-US" dirty="0" smtClean="0"/>
              <a:t>Phone: +7 </a:t>
            </a:r>
            <a:r>
              <a:rPr lang="ru-RU" dirty="0" smtClean="0"/>
              <a:t>(343) 267-87-96, </a:t>
            </a:r>
            <a:r>
              <a:rPr lang="en-US" dirty="0" smtClean="0"/>
              <a:t>Fax: +7 </a:t>
            </a:r>
            <a:r>
              <a:rPr lang="ru-RU" dirty="0" smtClean="0"/>
              <a:t>(343) 267-87-94</a:t>
            </a:r>
            <a:endParaRPr lang="ru-RU" dirty="0"/>
          </a:p>
        </p:txBody>
      </p:sp>
      <p:pic>
        <p:nvPicPr>
          <p:cNvPr id="9219" name="Рисунок 4" descr="PanoramaIEP_1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86423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9I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14" y="476250"/>
            <a:ext cx="4623611" cy="23098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621508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u="sng" dirty="0">
                <a:effectLst>
                  <a:reflection blurRad="6350" stA="60000" endA="900" endPos="58000" dir="5400000" sy="-100000" algn="bl" rotWithShape="0"/>
                </a:effectLst>
              </a:rPr>
              <a:t>www.iep.uran.ru</a:t>
            </a:r>
            <a:endParaRPr lang="ru-RU" sz="2000" u="sng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9144000" cy="571500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World Companies used magnetic pulsed equipment</a:t>
            </a:r>
            <a:endParaRPr lang="ru-RU" sz="20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1" y="1357298"/>
          <a:ext cx="6858049" cy="3647282"/>
        </p:xfrm>
        <a:graphic>
          <a:graphicData uri="http://schemas.openxmlformats.org/drawingml/2006/table">
            <a:tbl>
              <a:tblPr/>
              <a:tblGrid>
                <a:gridCol w="2076239"/>
                <a:gridCol w="2167754"/>
                <a:gridCol w="2614056"/>
              </a:tblGrid>
              <a:tr h="3579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AEROSPACE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WIDE-SECTION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General Motors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Boeing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IBM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Ford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Lockheed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Hewlett Packard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Chrysler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Havilland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Kodak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Toyota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Northrop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Xerox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8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General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Dynamics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Johnson and Johnson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Allied Signal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Martin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Marietta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Gillette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Dana Corporation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Curtiss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Wright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General Electric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Purolator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Products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McDonnell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Douglas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Johnson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Controls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7"/>
          <p:cNvSpPr txBox="1">
            <a:spLocks/>
          </p:cNvSpPr>
          <p:nvPr/>
        </p:nvSpPr>
        <p:spPr>
          <a:xfrm>
            <a:off x="357158" y="357167"/>
            <a:ext cx="8424936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ABB9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Magnetic Pulsed Processing </a:t>
            </a:r>
            <a:endParaRPr kumimoji="0" lang="ru-RU" sz="2800" b="0" i="0" u="none" strike="noStrike" kern="1200" cap="none" spc="-100" normalizeH="0" baseline="0" noProof="0" dirty="0">
              <a:ln>
                <a:noFill/>
              </a:ln>
              <a:solidFill>
                <a:srgbClr val="C1EE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9985" name="Object 2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69985" name="Image" r:id="rId3" imgW="13955556" imgH="104127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9291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1958 – First industrial FORMING equipment (</a:t>
            </a:r>
            <a:r>
              <a:rPr lang="ru-RU" sz="1600" dirty="0" err="1" smtClean="0"/>
              <a:t>General</a:t>
            </a:r>
            <a:r>
              <a:rPr lang="ru-RU" sz="1600" dirty="0" smtClean="0"/>
              <a:t> </a:t>
            </a:r>
            <a:r>
              <a:rPr lang="ru-RU" sz="1600" dirty="0" err="1" smtClean="0"/>
              <a:t>Dynamic</a:t>
            </a:r>
            <a:r>
              <a:rPr lang="ru-RU" sz="1600" dirty="0" smtClean="0"/>
              <a:t> </a:t>
            </a:r>
            <a:r>
              <a:rPr lang="ru-RU" sz="1600" dirty="0" err="1" smtClean="0"/>
              <a:t>Corp</a:t>
            </a:r>
            <a:r>
              <a:rPr lang="en-US" sz="1600" dirty="0" smtClean="0"/>
              <a:t>oration) </a:t>
            </a:r>
          </a:p>
          <a:p>
            <a:r>
              <a:rPr lang="en-US" sz="1600" dirty="0" smtClean="0"/>
              <a:t>1964 – COMPACTION (</a:t>
            </a:r>
            <a:r>
              <a:rPr lang="en-US" sz="1600" dirty="0" err="1" smtClean="0"/>
              <a:t>D.J.Sandstrom</a:t>
            </a:r>
            <a:r>
              <a:rPr lang="en-US" sz="1600" dirty="0" smtClean="0"/>
              <a:t>, Consolidating metal powders magnetically, Metal </a:t>
            </a:r>
            <a:r>
              <a:rPr lang="en-US" sz="1600" dirty="0" err="1" smtClean="0"/>
              <a:t>Progr</a:t>
            </a:r>
            <a:r>
              <a:rPr lang="en-US" sz="1600" dirty="0" smtClean="0"/>
              <a:t>., </a:t>
            </a:r>
          </a:p>
          <a:p>
            <a:r>
              <a:rPr lang="en-US" sz="1600" dirty="0" smtClean="0"/>
              <a:t>            1964, Vol. 86, No 3, pp. 215-221.)</a:t>
            </a:r>
          </a:p>
          <a:p>
            <a:r>
              <a:rPr lang="en-US" sz="1600" dirty="0" smtClean="0"/>
              <a:t>1964 – WELDING (US Patent № 3126937, Forming method and apparatus </a:t>
            </a:r>
            <a:r>
              <a:rPr lang="en-US" sz="1600" dirty="0" err="1" smtClean="0"/>
              <a:t>therefor</a:t>
            </a:r>
            <a:r>
              <a:rPr lang="en-US" sz="1600" dirty="0" smtClean="0"/>
              <a:t>. D.F. Brower et. </a:t>
            </a:r>
          </a:p>
          <a:p>
            <a:r>
              <a:rPr lang="en-US" sz="1600" dirty="0" smtClean="0"/>
              <a:t>             al., 1964)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71475"/>
            <a:ext cx="9144000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49506" name="Image" r:id="rId4" imgW="13955556" imgH="1041270" progId="">
              <p:embed/>
            </p:oleObj>
          </a:graphicData>
        </a:graphic>
      </p:graphicFrame>
      <p:pic>
        <p:nvPicPr>
          <p:cNvPr id="6" name="Picture 1" descr="C:\Documents and Settings\Василий\Рабочий стол\stainless steel pipe Picture - More Detailed Picture about 410,1.4406 Stainless Steel Pipe Picture in Stainless Steel Pipes from Steel Factory &amp; Supermarket_files\410-1-4406-Stainless-Steel-Pipe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357430"/>
            <a:ext cx="1528798" cy="1717963"/>
          </a:xfrm>
          <a:prstGeom prst="rect">
            <a:avLst/>
          </a:prstGeom>
          <a:noFill/>
        </p:spPr>
      </p:pic>
      <p:pic>
        <p:nvPicPr>
          <p:cNvPr id="7" name="Picture 6" descr="http://nangluongvietnam.vn/stores/news_dataimages/Tongbientap/032014/10/15/6_TV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357430"/>
            <a:ext cx="2497488" cy="16599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09155" y="1274436"/>
            <a:ext cx="5928360" cy="8686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9452" y="1371807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STS410</a:t>
            </a:r>
          </a:p>
          <a:p>
            <a:r>
              <a:rPr lang="en-US" b="1" dirty="0" smtClean="0"/>
              <a:t>(AISI410)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19700" y="1425900"/>
          <a:ext cx="4565414" cy="564816"/>
        </p:xfrm>
        <a:graphic>
          <a:graphicData uri="http://schemas.openxmlformats.org/drawingml/2006/table">
            <a:tbl>
              <a:tblPr/>
              <a:tblGrid>
                <a:gridCol w="652202"/>
                <a:gridCol w="652202"/>
                <a:gridCol w="652202"/>
                <a:gridCol w="652202"/>
                <a:gridCol w="652202"/>
                <a:gridCol w="652202"/>
                <a:gridCol w="652202"/>
              </a:tblGrid>
              <a:tr h="28240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C, %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Si, %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n-lt"/>
                          <a:ea typeface="Times New Roman"/>
                          <a:cs typeface="Times New Roman"/>
                        </a:rPr>
                        <a:t>Mn</a:t>
                      </a: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P, %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S, %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Cr, %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Fe, %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0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1.00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1.00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0.040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0.030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12.50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Bal.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5"/>
          <p:cNvSpPr txBox="1"/>
          <p:nvPr/>
        </p:nvSpPr>
        <p:spPr>
          <a:xfrm>
            <a:off x="428596" y="464344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X10 Cr V </a:t>
            </a:r>
            <a:r>
              <a:rPr lang="en-US" dirty="0" err="1" smtClean="0"/>
              <a:t>Nb</a:t>
            </a:r>
            <a:r>
              <a:rPr lang="en-US" dirty="0" smtClean="0"/>
              <a:t> Mo 9</a:t>
            </a:r>
            <a:endParaRPr lang="ru-RU" dirty="0"/>
          </a:p>
        </p:txBody>
      </p:sp>
      <p:sp>
        <p:nvSpPr>
          <p:cNvPr id="15" name="TextBox 6"/>
          <p:cNvSpPr txBox="1"/>
          <p:nvPr/>
        </p:nvSpPr>
        <p:spPr>
          <a:xfrm>
            <a:off x="6072198" y="4500570"/>
            <a:ext cx="15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en-US" dirty="0" smtClean="0"/>
              <a:t>Cr ODS</a:t>
            </a:r>
            <a:endParaRPr lang="ru-RU" dirty="0"/>
          </a:p>
        </p:txBody>
      </p:sp>
      <p:sp>
        <p:nvSpPr>
          <p:cNvPr id="16" name="TextBox 11"/>
          <p:cNvSpPr txBox="1"/>
          <p:nvPr/>
        </p:nvSpPr>
        <p:spPr>
          <a:xfrm>
            <a:off x="285720" y="4214818"/>
            <a:ext cx="29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Ferritic-martensitic</a:t>
            </a:r>
            <a:r>
              <a:rPr lang="en-US" dirty="0" smtClean="0"/>
              <a:t> steel Gr91</a:t>
            </a:r>
            <a:endParaRPr lang="ru-RU" dirty="0" smtClean="0"/>
          </a:p>
        </p:txBody>
      </p:sp>
      <p:sp>
        <p:nvSpPr>
          <p:cNvPr id="17" name="TextBox 12"/>
          <p:cNvSpPr txBox="1"/>
          <p:nvPr/>
        </p:nvSpPr>
        <p:spPr>
          <a:xfrm>
            <a:off x="4143372" y="4143380"/>
            <a:ext cx="49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Oxide-dispersion strengthened (ODS) steel</a:t>
            </a:r>
            <a:endParaRPr lang="ru-RU" dirty="0"/>
          </a:p>
        </p:txBody>
      </p:sp>
      <p:sp>
        <p:nvSpPr>
          <p:cNvPr id="18" name="Содержимое 4"/>
          <p:cNvSpPr txBox="1">
            <a:spLocks/>
          </p:cNvSpPr>
          <p:nvPr/>
        </p:nvSpPr>
        <p:spPr>
          <a:xfrm>
            <a:off x="0" y="5143512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aim of research – investigation of MPW conditions to provide the relevant weld connection of the tube to the end plug made out of chromium steel.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D:\DOCS 2014-05-23\Рабочий стол\EPNM-2014\EPNM2014 Презентация\Одновитк индуктор\P105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2286016" cy="1714512"/>
          </a:xfrm>
          <a:prstGeom prst="rect">
            <a:avLst/>
          </a:prstGeom>
          <a:noFill/>
        </p:spPr>
      </p:pic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50530" name="Image" r:id="rId5" imgW="13955556" imgH="1041270" progId="">
              <p:embed/>
            </p:oleObj>
          </a:graphicData>
        </a:graphic>
      </p:graphicFrame>
      <p:pic>
        <p:nvPicPr>
          <p:cNvPr id="6" name="Picture 4" descr="Cur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9263" y="1125313"/>
            <a:ext cx="2690389" cy="19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14282" y="4113448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  <a:tabLst>
                <a:tab pos="2865438" algn="l"/>
              </a:tabLst>
            </a:pPr>
            <a:r>
              <a:rPr lang="en-US" sz="1600" dirty="0" smtClean="0"/>
              <a:t>Battery </a:t>
            </a:r>
            <a:r>
              <a:rPr lang="en-US" sz="1600" dirty="0" smtClean="0"/>
              <a:t>capacity</a:t>
            </a:r>
            <a:r>
              <a:rPr lang="ru-RU" sz="1600" dirty="0" smtClean="0"/>
              <a:t>, </a:t>
            </a:r>
            <a:r>
              <a:rPr lang="el-GR" sz="1600" dirty="0" smtClean="0"/>
              <a:t>μ</a:t>
            </a:r>
            <a:r>
              <a:rPr lang="en-US" sz="1600" dirty="0" smtClean="0"/>
              <a:t>F</a:t>
            </a:r>
            <a:r>
              <a:rPr lang="ru-RU" sz="1600" dirty="0" smtClean="0"/>
              <a:t>	</a:t>
            </a:r>
            <a:r>
              <a:rPr lang="en-US" sz="1600" dirty="0" smtClean="0"/>
              <a:t>  425              </a:t>
            </a:r>
            <a:r>
              <a:rPr lang="ru-RU" sz="1600" dirty="0" smtClean="0"/>
              <a:t>210</a:t>
            </a:r>
          </a:p>
          <a:p>
            <a:pPr>
              <a:spcBef>
                <a:spcPct val="50000"/>
              </a:spcBef>
              <a:buFontTx/>
              <a:buNone/>
              <a:tabLst>
                <a:tab pos="2865438" algn="l"/>
              </a:tabLst>
            </a:pPr>
            <a:r>
              <a:rPr lang="en-US" sz="1600" dirty="0" smtClean="0"/>
              <a:t>Charge voltage</a:t>
            </a:r>
            <a:r>
              <a:rPr lang="ru-RU" sz="1600" dirty="0" smtClean="0"/>
              <a:t>, </a:t>
            </a:r>
            <a:r>
              <a:rPr lang="en-US" sz="1600" dirty="0" smtClean="0"/>
              <a:t>kV</a:t>
            </a:r>
            <a:r>
              <a:rPr lang="ru-RU" sz="1600" dirty="0" smtClean="0"/>
              <a:t> 	8 </a:t>
            </a:r>
            <a:r>
              <a:rPr lang="en-US" sz="1600" dirty="0" smtClean="0"/>
              <a:t>–</a:t>
            </a:r>
            <a:r>
              <a:rPr lang="ru-RU" sz="1600" dirty="0" smtClean="0"/>
              <a:t> </a:t>
            </a:r>
            <a:r>
              <a:rPr lang="en-US" sz="1600" dirty="0" smtClean="0"/>
              <a:t>9,5</a:t>
            </a:r>
            <a:r>
              <a:rPr lang="ru-RU" sz="1600" dirty="0" smtClean="0"/>
              <a:t> </a:t>
            </a:r>
            <a:r>
              <a:rPr lang="en-US" sz="1600" dirty="0" smtClean="0"/>
              <a:t>       11</a:t>
            </a:r>
            <a:r>
              <a:rPr lang="ru-RU" sz="1600" dirty="0" smtClean="0"/>
              <a:t> </a:t>
            </a:r>
            <a:r>
              <a:rPr lang="en-US" sz="1600" dirty="0" smtClean="0"/>
              <a:t>–</a:t>
            </a:r>
            <a:r>
              <a:rPr lang="ru-RU" sz="1600" dirty="0" smtClean="0"/>
              <a:t> 13</a:t>
            </a:r>
          </a:p>
          <a:p>
            <a:pPr>
              <a:spcBef>
                <a:spcPct val="50000"/>
              </a:spcBef>
              <a:tabLst>
                <a:tab pos="2865438" algn="l"/>
              </a:tabLst>
            </a:pPr>
            <a:r>
              <a:rPr lang="en-US" sz="1600" dirty="0" smtClean="0"/>
              <a:t>Current half-period T/2, </a:t>
            </a:r>
            <a:r>
              <a:rPr lang="el-GR" sz="1600" dirty="0" smtClean="0"/>
              <a:t>μ</a:t>
            </a:r>
            <a:r>
              <a:rPr lang="en-US" sz="1600" dirty="0" smtClean="0"/>
              <a:t>s</a:t>
            </a:r>
            <a:r>
              <a:rPr lang="ru-RU" sz="1600" dirty="0" smtClean="0"/>
              <a:t>	</a:t>
            </a:r>
            <a:r>
              <a:rPr lang="en-US" sz="1600" dirty="0" smtClean="0"/>
              <a:t>   </a:t>
            </a:r>
            <a:r>
              <a:rPr lang="ru-RU" sz="1600" dirty="0" smtClean="0"/>
              <a:t>14 </a:t>
            </a:r>
            <a:r>
              <a:rPr lang="en-US" sz="1600" dirty="0" smtClean="0"/>
              <a:t>               </a:t>
            </a:r>
            <a:r>
              <a:rPr lang="ru-RU" sz="1600" dirty="0" smtClean="0"/>
              <a:t>10</a:t>
            </a:r>
          </a:p>
          <a:p>
            <a:pPr>
              <a:spcBef>
                <a:spcPct val="50000"/>
              </a:spcBef>
              <a:tabLst>
                <a:tab pos="2865438" algn="l"/>
              </a:tabLst>
            </a:pPr>
            <a:r>
              <a:rPr lang="en-US" sz="1600" dirty="0" smtClean="0"/>
              <a:t>Current amplitude,</a:t>
            </a:r>
            <a:r>
              <a:rPr lang="ru-RU" sz="1600" dirty="0" smtClean="0"/>
              <a:t> </a:t>
            </a:r>
            <a:r>
              <a:rPr lang="en-US" sz="1600" dirty="0" smtClean="0"/>
              <a:t>kA</a:t>
            </a:r>
            <a:r>
              <a:rPr lang="ru-RU" sz="1600" dirty="0" smtClean="0"/>
              <a:t>	</a:t>
            </a:r>
            <a:r>
              <a:rPr lang="en-US" sz="1600" dirty="0" smtClean="0"/>
              <a:t>       </a:t>
            </a:r>
            <a:r>
              <a:rPr lang="ru-RU" sz="1600" dirty="0" smtClean="0"/>
              <a:t>670 – 740</a:t>
            </a:r>
          </a:p>
          <a:p>
            <a:pPr>
              <a:spcBef>
                <a:spcPct val="50000"/>
              </a:spcBef>
              <a:buFontTx/>
              <a:buNone/>
              <a:tabLst>
                <a:tab pos="2865438" algn="l"/>
              </a:tabLst>
            </a:pPr>
            <a:r>
              <a:rPr lang="en-US" sz="1600" dirty="0" smtClean="0"/>
              <a:t>Magnetic field amplitude</a:t>
            </a:r>
            <a:r>
              <a:rPr lang="ru-RU" sz="1600" dirty="0" smtClean="0"/>
              <a:t>, </a:t>
            </a:r>
            <a:r>
              <a:rPr lang="en-US" sz="1600" dirty="0" smtClean="0"/>
              <a:t>T</a:t>
            </a:r>
            <a:r>
              <a:rPr lang="ru-RU" sz="1600" dirty="0" smtClean="0"/>
              <a:t>	</a:t>
            </a:r>
            <a:r>
              <a:rPr lang="en-US" sz="1600" dirty="0" smtClean="0"/>
              <a:t>          37</a:t>
            </a:r>
            <a:r>
              <a:rPr lang="ru-RU" sz="1600" dirty="0" smtClean="0"/>
              <a:t> </a:t>
            </a:r>
            <a:r>
              <a:rPr lang="en-US" sz="1600" dirty="0" smtClean="0"/>
              <a:t>–</a:t>
            </a:r>
            <a:r>
              <a:rPr lang="ru-RU" sz="1600" dirty="0" smtClean="0"/>
              <a:t> 4</a:t>
            </a:r>
            <a:r>
              <a:rPr lang="en-US" sz="1600" dirty="0" smtClean="0"/>
              <a:t>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28794" y="2520908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42910" y="2520908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393935" y="2913817"/>
            <a:ext cx="78502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000232" y="3306726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58018" y="3305932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000894" y="3305932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50001" y="2913817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2910" y="3306726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4414" y="330672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785918" y="3163850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3405" y="2879433"/>
            <a:ext cx="2902689" cy="97819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4716" y="3473860"/>
            <a:ext cx="28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Pulsed  Unit </a:t>
            </a:r>
            <a:endParaRPr lang="ru-RU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997334" y="3129977"/>
            <a:ext cx="393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Typical current waveforms at two battery capacities </a:t>
            </a:r>
            <a:r>
              <a:rPr lang="ru-RU" sz="1600" dirty="0" smtClean="0"/>
              <a:t>1 – 210 </a:t>
            </a:r>
            <a:r>
              <a:rPr lang="el-GR" sz="1600" dirty="0" smtClean="0">
                <a:latin typeface="Calibri"/>
              </a:rPr>
              <a:t>μ</a:t>
            </a:r>
            <a:r>
              <a:rPr lang="en-US" sz="1600" dirty="0" smtClean="0">
                <a:latin typeface="Calibri"/>
              </a:rPr>
              <a:t>F</a:t>
            </a:r>
            <a:r>
              <a:rPr lang="ru-RU" sz="1600" dirty="0" smtClean="0"/>
              <a:t>, 2 – 420 </a:t>
            </a:r>
            <a:r>
              <a:rPr lang="el-GR" sz="1600" dirty="0" smtClean="0"/>
              <a:t>μ</a:t>
            </a:r>
            <a:r>
              <a:rPr lang="en-US" sz="1600" dirty="0" smtClean="0"/>
              <a:t>F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76177" y="29325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500694" y="3857628"/>
            <a:ext cx="3357586" cy="2357454"/>
            <a:chOff x="5500694" y="3857628"/>
            <a:chExt cx="3357586" cy="235745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500694" y="3857628"/>
              <a:ext cx="3357586" cy="235745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8104" y="5733256"/>
              <a:ext cx="2745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Fracture of YSZ compact</a:t>
              </a:r>
              <a:endParaRPr lang="ru-RU" dirty="0"/>
            </a:p>
          </p:txBody>
        </p:sp>
        <p:pic>
          <p:nvPicPr>
            <p:cNvPr id="29" name="Picture 1" descr="D:\Work\2013_2015_РФФИ Сварка\6_Публикации\Внутр. конф. 2014\Images\Схема эксперимента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72132" y="3995680"/>
              <a:ext cx="3214710" cy="20952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0" y="1142984"/>
            <a:ext cx="3786182" cy="50720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51554" name="Image" r:id="rId4" imgW="13955556" imgH="1041270" progId="">
              <p:embed/>
            </p:oleObj>
          </a:graphicData>
        </a:graphic>
      </p:graphicFrame>
      <p:pic>
        <p:nvPicPr>
          <p:cNvPr id="29" name="Picture 5" descr="D:\#Kрутиков\_Work_\2013_2015_РФФИ Сварка\5_МИСв_2013 эксперимент\SW\Рисунки в доклады и статьи\plug_des_2_прозрачный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071546"/>
            <a:ext cx="2931411" cy="1925345"/>
          </a:xfrm>
          <a:prstGeom prst="rect">
            <a:avLst/>
          </a:prstGeom>
          <a:noFill/>
        </p:spPr>
      </p:pic>
      <p:pic>
        <p:nvPicPr>
          <p:cNvPr id="30" name="Picture 6" descr="D:\#Kрутиков\_Work_\2013_2015_РФФИ Сварка\5_МИСв_2013 эксперимент\SW\Рисунки в доклады и статьи\tube 7x0,6 прозрач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884463"/>
            <a:ext cx="2315243" cy="1484481"/>
          </a:xfrm>
          <a:prstGeom prst="rect">
            <a:avLst/>
          </a:prstGeom>
          <a:noFill/>
        </p:spPr>
      </p:pic>
      <p:pic>
        <p:nvPicPr>
          <p:cNvPr id="31" name="Picture 9" descr="D:\#Kрутиков\_Work_\2013_2015_РФФИ Сварка\5_МИСв_2013 эксперимент\SW\Фото в доклады и статьи\С23 обжат торец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143380"/>
            <a:ext cx="1079225" cy="1285884"/>
          </a:xfrm>
          <a:prstGeom prst="rect">
            <a:avLst/>
          </a:prstGeom>
          <a:noFill/>
        </p:spPr>
      </p:pic>
      <p:pic>
        <p:nvPicPr>
          <p:cNvPr id="32" name="Picture 10" descr="D:\#Kрутиков\_Work_\2013_2015_РФФИ Сварка\5_МИСв_2013 эксперимент\SW\Фото в доклады и статьи\С22 - С24 обжаты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0498" y="3286124"/>
            <a:ext cx="2021766" cy="2143140"/>
          </a:xfrm>
          <a:prstGeom prst="rect">
            <a:avLst/>
          </a:prstGeom>
          <a:noFill/>
        </p:spPr>
      </p:pic>
      <p:pic>
        <p:nvPicPr>
          <p:cNvPr id="33" name="Picture 11" descr="D:\#Kрутиков\_Work_\2013_2015_РФФИ Сварка\5_МИСв_2013 эксперимент\SW\Фото в доклады и статьи\С26 обжат - без меди.jpg"/>
          <p:cNvPicPr>
            <a:picLocks noChangeAspect="1" noChangeArrowheads="1"/>
          </p:cNvPicPr>
          <p:nvPr/>
        </p:nvPicPr>
        <p:blipFill>
          <a:blip r:embed="rId9" cstate="print"/>
          <a:srcRect r="7407"/>
          <a:stretch>
            <a:fillRect/>
          </a:stretch>
        </p:blipFill>
        <p:spPr bwMode="auto">
          <a:xfrm rot="16200000">
            <a:off x="7536162" y="4036739"/>
            <a:ext cx="1715542" cy="10715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34" name="Picture 12" descr="D:\#Kрутиков\_Work_\2013_2015_РФФИ Сварка\5_МИСв_2013 эксперимент\SW\Рисунки в доклады и статьи\driver 8х0.5 прозрачный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4219768"/>
            <a:ext cx="2097178" cy="192387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33556" y="114298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End plug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3631172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Tube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471149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Copper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driver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571868" y="1285860"/>
            <a:ext cx="2428892" cy="1500198"/>
            <a:chOff x="-3000428" y="1428736"/>
            <a:chExt cx="2428892" cy="150019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-3000428" y="1428736"/>
              <a:ext cx="2428892" cy="1500198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1" descr="D:\Work\2013_2015_РФФИ Сварка\6_Публикации\Внутр. конф. 2014\Images\Схема эксперимента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2948749" y="1516587"/>
              <a:ext cx="2325535" cy="1333340"/>
            </a:xfrm>
            <a:prstGeom prst="rect">
              <a:avLst/>
            </a:prstGeom>
            <a:noFill/>
          </p:spPr>
        </p:pic>
      </p:grp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28" y="128586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2970166" y="3959265"/>
            <a:ext cx="2449026" cy="53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3786182" y="5429264"/>
            <a:ext cx="5308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W.F. Brown, J. </a:t>
            </a:r>
            <a:r>
              <a:rPr lang="en-US" sz="1600" dirty="0" err="1" smtClean="0"/>
              <a:t>Bandas</a:t>
            </a:r>
            <a:r>
              <a:rPr lang="en-US" sz="1600" dirty="0" smtClean="0"/>
              <a:t>, N.T. Olson, Magnetic welding of </a:t>
            </a:r>
          </a:p>
          <a:p>
            <a:r>
              <a:rPr lang="en-US" sz="1600" dirty="0" smtClean="0"/>
              <a:t>breeder reactor fuel pin end closures, </a:t>
            </a:r>
            <a:r>
              <a:rPr lang="en-US" sz="1600" i="1" dirty="0" smtClean="0"/>
              <a:t>Welding J</a:t>
            </a:r>
            <a:r>
              <a:rPr lang="en-US" sz="1600" dirty="0" smtClean="0"/>
              <a:t>., </a:t>
            </a:r>
          </a:p>
          <a:p>
            <a:r>
              <a:rPr lang="en-US" sz="1600" dirty="0" smtClean="0"/>
              <a:t>1978, no. 6, pp. 22–26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71010" name="Image" r:id="rId4" imgW="13955556" imgH="1041270" progId="">
              <p:embed/>
            </p:oleObj>
          </a:graphicData>
        </a:graphic>
      </p:graphicFrame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52177"/>
            <a:ext cx="2456677" cy="14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357298"/>
            <a:ext cx="3171826" cy="119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857496"/>
            <a:ext cx="30053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D:\#Kрутиков\_Work_\2013_2015_РФФИ Сварка\5_МИСв_2013 эксперимент\SW\Фото в доклады и статьи\С26 обжат - без меди.jpg"/>
          <p:cNvPicPr>
            <a:picLocks noChangeAspect="1" noChangeArrowheads="1"/>
          </p:cNvPicPr>
          <p:nvPr/>
        </p:nvPicPr>
        <p:blipFill>
          <a:blip r:embed="rId8" cstate="print"/>
          <a:srcRect r="7407"/>
          <a:stretch>
            <a:fillRect/>
          </a:stretch>
        </p:blipFill>
        <p:spPr bwMode="auto">
          <a:xfrm rot="10800000">
            <a:off x="357157" y="1500174"/>
            <a:ext cx="2428892" cy="1517146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3634340" y="1357298"/>
            <a:ext cx="19159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Uo</a:t>
            </a:r>
            <a:r>
              <a:rPr lang="en-US" dirty="0" smtClean="0"/>
              <a:t>        C        I</a:t>
            </a:r>
          </a:p>
          <a:p>
            <a:r>
              <a:rPr lang="en-US" dirty="0" smtClean="0"/>
              <a:t>kV        µF     kA</a:t>
            </a:r>
          </a:p>
          <a:p>
            <a:endParaRPr lang="en-US" dirty="0" smtClean="0"/>
          </a:p>
          <a:p>
            <a:r>
              <a:rPr lang="en-US" dirty="0" smtClean="0"/>
              <a:t>8.5      425   700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9.5      425    810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13      210     740</a:t>
            </a:r>
            <a:endParaRPr lang="ru-RU" dirty="0"/>
          </a:p>
        </p:txBody>
      </p:sp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529146"/>
            <a:ext cx="3143271" cy="12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142844" y="1142984"/>
            <a:ext cx="8858312" cy="50006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72034" name="Image" r:id="rId4" imgW="13955556" imgH="1041270" progId="">
              <p:embed/>
            </p:oleObj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265813" y="1285860"/>
            <a:ext cx="8449591" cy="4286280"/>
            <a:chOff x="265813" y="786809"/>
            <a:chExt cx="8592466" cy="4494766"/>
          </a:xfrm>
        </p:grpSpPr>
        <p:pic>
          <p:nvPicPr>
            <p:cNvPr id="26" name="Picture 1" descr="D:\#Kрутиков\_Work_\2013_2015_РФФИ Сварка\6_Публикации\ICHSF-2014\Report\ICHSF report images\L(Im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4869" y="2051622"/>
              <a:ext cx="4319587" cy="2803525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828665" y="1292690"/>
              <a:ext cx="1926331" cy="387296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&lt; 2·10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-9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mbar·l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ru-RU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51198" y="1304134"/>
              <a:ext cx="1898558" cy="3872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&lt; 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·10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-9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mbar·l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/s</a:t>
              </a:r>
              <a:endParaRPr kumimoji="0" lang="ru-RU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5813" y="3978903"/>
              <a:ext cx="3753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Sample’s longitudinal section.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Weld conditions: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T/2 = 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 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μ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s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= 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°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, I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= 720 kA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Группа 28"/>
            <p:cNvGrpSpPr/>
            <p:nvPr/>
          </p:nvGrpSpPr>
          <p:grpSpPr>
            <a:xfrm>
              <a:off x="437649" y="1778181"/>
              <a:ext cx="2904071" cy="2336015"/>
              <a:chOff x="352588" y="2256647"/>
              <a:chExt cx="2904071" cy="2336015"/>
            </a:xfrm>
          </p:grpSpPr>
          <p:pic>
            <p:nvPicPr>
              <p:cNvPr id="37" name="Picture 8" descr="D:\#Kрутиков\_Work_\2013_2015_РФФИ Сварка\5_МИСв_2013 эксперимент\Микроскопия\Photomerge Minimized\C26_13 kV 5deg 8 mm.png"/>
              <p:cNvPicPr>
                <a:picLocks noChangeAspect="1" noChangeArrowheads="1"/>
              </p:cNvPicPr>
              <p:nvPr/>
            </p:nvPicPr>
            <p:blipFill>
              <a:blip r:embed="rId6"/>
              <a:srcRect r="33898"/>
              <a:stretch>
                <a:fillRect/>
              </a:stretch>
            </p:blipFill>
            <p:spPr bwMode="auto">
              <a:xfrm>
                <a:off x="352588" y="2834358"/>
                <a:ext cx="2904071" cy="1758304"/>
              </a:xfrm>
              <a:prstGeom prst="rect">
                <a:avLst/>
              </a:prstGeom>
              <a:noFill/>
            </p:spPr>
          </p:pic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 flipH="1" flipV="1">
                <a:off x="1883420" y="2798140"/>
                <a:ext cx="597908" cy="666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6200000" flipV="1">
                <a:off x="350067" y="2811407"/>
                <a:ext cx="557038" cy="4587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635529" y="2581364"/>
                <a:ext cx="1547176" cy="480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triangle" w="med" len="lg"/>
                <a:tailEnd type="triangle" w="med" len="lg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1234924" y="2256647"/>
                <a:ext cx="2447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</a:t>
                </a:r>
                <a:endPara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000496" y="4912243"/>
              <a:ext cx="4857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Maximum weld region length was L = 7.2 mm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rot="16200000" flipH="1">
              <a:off x="4641273" y="1787236"/>
              <a:ext cx="831273" cy="60036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33" name="Прямая со стрелкой 32"/>
            <p:cNvCxnSpPr/>
            <p:nvPr/>
          </p:nvCxnSpPr>
          <p:spPr>
            <a:xfrm rot="10800000" flipV="1">
              <a:off x="5671128" y="1681018"/>
              <a:ext cx="785091" cy="49876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862752" y="786809"/>
              <a:ext cx="1598211" cy="38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 leak rate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rot="10800000" flipV="1">
              <a:off x="4763386" y="1105787"/>
              <a:ext cx="276448" cy="19138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241312" y="1095153"/>
              <a:ext cx="223283" cy="212652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142844" y="1142984"/>
            <a:ext cx="8786874" cy="50720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75106" name="Image" r:id="rId4" imgW="13955556" imgH="1041270" progId="">
              <p:embed/>
            </p:oleObj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644512" y="4525974"/>
          <a:ext cx="2701828" cy="688976"/>
        </p:xfrm>
        <a:graphic>
          <a:graphicData uri="http://schemas.openxmlformats.org/presentationml/2006/ole">
            <p:oleObj spid="_x0000_s175107" name="Формула" r:id="rId5" imgW="838080" imgH="215640" progId="Equation.3">
              <p:embed/>
            </p:oleObj>
          </a:graphicData>
        </a:graphic>
      </p:graphicFrame>
      <p:pic>
        <p:nvPicPr>
          <p:cNvPr id="24" name="Picture 3" descr="D:\Work\2013_2015_РФФИ Сварка\6_Публикации\Внутренняя конференция ИЭФ 2014\Images\ICHSF Pictures\Werld-process_t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255" y="1273718"/>
            <a:ext cx="2543175" cy="2714625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576281" y="1273718"/>
            <a:ext cx="2918245" cy="3083976"/>
            <a:chOff x="476250" y="785794"/>
            <a:chExt cx="2918245" cy="3083976"/>
          </a:xfrm>
        </p:grpSpPr>
        <p:grpSp>
          <p:nvGrpSpPr>
            <p:cNvPr id="30" name="Группа 93"/>
            <p:cNvGrpSpPr/>
            <p:nvPr/>
          </p:nvGrpSpPr>
          <p:grpSpPr>
            <a:xfrm>
              <a:off x="857224" y="785794"/>
              <a:ext cx="2537271" cy="3083976"/>
              <a:chOff x="857224" y="785794"/>
              <a:chExt cx="2537271" cy="3083976"/>
            </a:xfrm>
          </p:grpSpPr>
          <p:pic>
            <p:nvPicPr>
              <p:cNvPr id="47" name="Picture 5" descr="D:\Work\2013_2015_РФФИ Сварка\6_Публикации\Внутренняя конференция ИЭФ 2014\Images\ICHSF Pictures\Werld process_end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57224" y="785794"/>
                <a:ext cx="2537271" cy="2708323"/>
              </a:xfrm>
              <a:prstGeom prst="rect">
                <a:avLst/>
              </a:prstGeom>
              <a:noFill/>
            </p:spPr>
          </p:pic>
          <p:grpSp>
            <p:nvGrpSpPr>
              <p:cNvPr id="48" name="Группа 92"/>
              <p:cNvGrpSpPr/>
              <p:nvPr/>
            </p:nvGrpSpPr>
            <p:grpSpPr>
              <a:xfrm>
                <a:off x="1642248" y="2501100"/>
                <a:ext cx="1001720" cy="1368670"/>
                <a:chOff x="1642248" y="2501100"/>
                <a:chExt cx="1001720" cy="1368670"/>
              </a:xfrm>
            </p:grpSpPr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1107257" y="3321843"/>
                  <a:ext cx="107157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1964513" y="3178967"/>
                  <a:ext cx="135732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 стрелкой 50"/>
                <p:cNvCxnSpPr/>
                <p:nvPr/>
              </p:nvCxnSpPr>
              <p:spPr>
                <a:xfrm>
                  <a:off x="1643042" y="3786190"/>
                  <a:ext cx="1000132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2000232" y="3500438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</a:t>
                  </a:r>
                  <a:endParaRPr lang="ru-RU" dirty="0"/>
                </a:p>
              </p:txBody>
            </p:sp>
          </p:grpSp>
        </p:grpSp>
        <p:cxnSp>
          <p:nvCxnSpPr>
            <p:cNvPr id="43" name="Прямая соединительная линия 42"/>
            <p:cNvCxnSpPr/>
            <p:nvPr/>
          </p:nvCxnSpPr>
          <p:spPr>
            <a:xfrm rot="10800000">
              <a:off x="749300" y="2451100"/>
              <a:ext cx="22542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0800000">
              <a:off x="742950" y="2844800"/>
              <a:ext cx="698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606425" y="2651125"/>
              <a:ext cx="38735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76250" y="24511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/>
                </a:rPr>
                <a:t>Δ</a:t>
              </a:r>
              <a:endParaRPr lang="ru-RU" dirty="0"/>
            </a:p>
          </p:txBody>
        </p:sp>
      </p:grp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4013638" y="2071678"/>
          <a:ext cx="4558890" cy="1714511"/>
        </p:xfrm>
        <a:graphic>
          <a:graphicData uri="http://schemas.openxmlformats.org/drawingml/2006/table">
            <a:tbl>
              <a:tblPr/>
              <a:tblGrid>
                <a:gridCol w="651270"/>
                <a:gridCol w="651270"/>
                <a:gridCol w="651270"/>
                <a:gridCol w="651270"/>
                <a:gridCol w="651270"/>
                <a:gridCol w="651270"/>
                <a:gridCol w="651270"/>
              </a:tblGrid>
              <a:tr h="6741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α,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°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[kA]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[T]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T/2,</a:t>
                      </a:r>
                      <a:b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l-GR" sz="1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s]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t,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l-GR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s]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V,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[m/s]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[km/s]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67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704</a:t>
                      </a:r>
                      <a:endParaRPr lang="ru-RU" sz="14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6.15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3.6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67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704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67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720</a:t>
                      </a:r>
                      <a:endParaRPr lang="ru-RU" sz="14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5.0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786578" y="4214818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Vc</a:t>
            </a:r>
            <a:r>
              <a:rPr lang="en-US" sz="2000" dirty="0" smtClean="0">
                <a:solidFill>
                  <a:schemeClr val="bg1"/>
                </a:solidFill>
              </a:rPr>
              <a:t>=V/sin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74082" name="Image" r:id="rId4" imgW="13955556" imgH="1041270" progId="">
              <p:embed/>
            </p:oleObj>
          </a:graphicData>
        </a:graphic>
      </p:graphicFrame>
      <p:pic>
        <p:nvPicPr>
          <p:cNvPr id="37" name="Рисунок 36" descr="D:\NT-MDT\Металлография\травитель HCI + C2H5OH\c22 после травителя 18\+2 min\012_100x_c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342" y="3714752"/>
            <a:ext cx="31223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D:\NT-MDT\Металлография\c 21 травл 4 мин\014_100x_c2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656" y="1142984"/>
            <a:ext cx="3172460" cy="235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928662" y="128586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M</a:t>
            </a:r>
            <a:r>
              <a:rPr lang="en-US" dirty="0" smtClean="0"/>
              <a:t> = 670 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929454" y="378619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M</a:t>
            </a:r>
            <a:r>
              <a:rPr lang="en-US" dirty="0" smtClean="0"/>
              <a:t> = </a:t>
            </a:r>
            <a:r>
              <a:rPr lang="ru-RU" dirty="0" smtClean="0"/>
              <a:t>75</a:t>
            </a:r>
            <a:r>
              <a:rPr lang="en-US" dirty="0" smtClean="0"/>
              <a:t>0 </a:t>
            </a:r>
            <a:r>
              <a:rPr lang="ru-RU" dirty="0" smtClean="0"/>
              <a:t>кА</a:t>
            </a:r>
            <a:endParaRPr lang="ru-RU" dirty="0"/>
          </a:p>
        </p:txBody>
      </p:sp>
      <p:pic>
        <p:nvPicPr>
          <p:cNvPr id="38" name="Рисунок 37" descr="F:\Металлография\с 24 травл 10 мин\012_100x_c2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500306"/>
            <a:ext cx="3172460" cy="235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857620" y="264318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M</a:t>
            </a:r>
            <a:r>
              <a:rPr lang="en-US" dirty="0" smtClean="0"/>
              <a:t> = 7</a:t>
            </a:r>
            <a:r>
              <a:rPr lang="ru-RU" dirty="0" smtClean="0"/>
              <a:t>0</a:t>
            </a:r>
            <a:r>
              <a:rPr lang="en-US" dirty="0" smtClean="0"/>
              <a:t>0 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428992" y="1142984"/>
            <a:ext cx="4487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Etched surfaces of welded specimens</a:t>
            </a:r>
          </a:p>
          <a:p>
            <a:endParaRPr lang="en-US" sz="2000" dirty="0" smtClean="0"/>
          </a:p>
          <a:p>
            <a:r>
              <a:rPr lang="en-US" sz="2000" dirty="0" smtClean="0"/>
              <a:t>C = 425 µF     T = 28 µs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6096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38AC8">
                    <a:lumMod val="60000"/>
                    <a:lumOff val="40000"/>
                  </a:srgbClr>
                </a:solidFill>
              </a:rPr>
              <a:t>MAGNETIC PULSED WELDING OF CORROSION-RESISTANT CHROMIUM STEEL TUBES WITH END PLUGS</a:t>
            </a:r>
            <a:endParaRPr lang="ru-RU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76130" name="Image" r:id="rId4" imgW="13955556" imgH="1041270" progId="">
              <p:embed/>
            </p:oleObj>
          </a:graphicData>
        </a:graphic>
      </p:graphicFrame>
      <p:graphicFrame>
        <p:nvGraphicFramePr>
          <p:cNvPr id="12" name="표 4"/>
          <p:cNvGraphicFramePr>
            <a:graphicFrameLocks noGrp="1"/>
          </p:cNvGraphicFramePr>
          <p:nvPr/>
        </p:nvGraphicFramePr>
        <p:xfrm>
          <a:off x="4000496" y="1228977"/>
          <a:ext cx="4705383" cy="19857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74189"/>
                <a:gridCol w="705199"/>
                <a:gridCol w="705199"/>
                <a:gridCol w="705199"/>
                <a:gridCol w="705199"/>
                <a:gridCol w="705199"/>
                <a:gridCol w="705199"/>
              </a:tblGrid>
              <a:tr h="55612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Angle</a:t>
                      </a: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(a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F)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(kV)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(kJ)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T/2</a:t>
                      </a:r>
                      <a:endParaRPr lang="en-US" altLang="ko-KR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s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ko-KR" altLang="en-US" sz="1400" b="1" baseline="-25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altLang="ko-KR" sz="1400" b="1" baseline="-25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altLang="ko-KR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(kA)</a:t>
                      </a:r>
                      <a:endParaRPr lang="ko-KR" altLang="en-US" sz="1400" b="1" baseline="-25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57396">
                <a:tc>
                  <a:txBody>
                    <a:bodyPr/>
                    <a:lstStyle/>
                    <a:p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견고딕"/>
                          <a:cs typeface="Arial" pitchFamily="34" charset="0"/>
                        </a:rPr>
                        <a:t>①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18.6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11.0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724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57396">
                <a:tc>
                  <a:txBody>
                    <a:bodyPr/>
                    <a:lstStyle/>
                    <a:p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견고딕"/>
                          <a:cs typeface="Arial" pitchFamily="34" charset="0"/>
                        </a:rPr>
                        <a:t>②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425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17.2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13.4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749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57396">
                <a:tc>
                  <a:txBody>
                    <a:bodyPr/>
                    <a:lstStyle/>
                    <a:p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견고딕"/>
                          <a:cs typeface="Arial" pitchFamily="34" charset="0"/>
                        </a:rPr>
                        <a:t>③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21.6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9.92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790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57396">
                <a:tc>
                  <a:txBody>
                    <a:bodyPr/>
                    <a:lstStyle/>
                    <a:p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견고딕"/>
                          <a:cs typeface="Arial" pitchFamily="34" charset="0"/>
                        </a:rPr>
                        <a:t>④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18.6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9.84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713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8" name="직사각형 9"/>
          <p:cNvSpPr/>
          <p:nvPr/>
        </p:nvSpPr>
        <p:spPr>
          <a:xfrm>
            <a:off x="0" y="1428736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179388" algn="l" latinLnBrk="0">
              <a:buFont typeface="Wingdings" pitchFamily="2" charset="2"/>
              <a:buChar char="ü"/>
            </a:pPr>
            <a:r>
              <a:rPr lang="en-US" altLang="ko-KR" sz="2000" kern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Tube: 9Cr ODS steel</a:t>
            </a:r>
          </a:p>
          <a:p>
            <a:pPr marL="536575" lvl="2" indent="-93663" algn="l" latinLnBrk="0">
              <a:buFont typeface="Wingdings" pitchFamily="2" charset="2"/>
              <a:buChar char="§"/>
            </a:pPr>
            <a:r>
              <a:rPr lang="en-US" altLang="ko-KR" sz="2000" kern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O.D.: 6.6 mm, t: 0.45 mm</a:t>
            </a:r>
          </a:p>
          <a:p>
            <a:pPr marL="358775" lvl="1" indent="-179388" algn="l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ko-KR" sz="2000" kern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End-plug: Gr.91 F/M steel</a:t>
            </a:r>
          </a:p>
        </p:txBody>
      </p:sp>
      <p:pic>
        <p:nvPicPr>
          <p:cNvPr id="21" name="그림 12" descr="그림2.png"/>
          <p:cNvPicPr>
            <a:picLocks noChangeAspect="1"/>
          </p:cNvPicPr>
          <p:nvPr/>
        </p:nvPicPr>
        <p:blipFill>
          <a:blip r:embed="rId5" cstate="print"/>
          <a:srcRect l="7812" t="16947" r="7031" b="11198"/>
          <a:stretch>
            <a:fillRect/>
          </a:stretch>
        </p:blipFill>
        <p:spPr>
          <a:xfrm>
            <a:off x="3810611" y="3500438"/>
            <a:ext cx="2404463" cy="1071570"/>
          </a:xfrm>
          <a:prstGeom prst="rect">
            <a:avLst/>
          </a:prstGeom>
        </p:spPr>
      </p:pic>
      <p:pic>
        <p:nvPicPr>
          <p:cNvPr id="22" name="그림 13" descr="그림1.png"/>
          <p:cNvPicPr>
            <a:picLocks noChangeAspect="1"/>
          </p:cNvPicPr>
          <p:nvPr/>
        </p:nvPicPr>
        <p:blipFill>
          <a:blip r:embed="rId6" cstate="print">
            <a:lum/>
          </a:blip>
          <a:srcRect l="8593" t="13128" r="7812" b="8520"/>
          <a:stretch>
            <a:fillRect/>
          </a:stretch>
        </p:blipFill>
        <p:spPr>
          <a:xfrm>
            <a:off x="3746700" y="4929198"/>
            <a:ext cx="2468374" cy="1142745"/>
          </a:xfrm>
          <a:prstGeom prst="rect">
            <a:avLst/>
          </a:prstGeom>
        </p:spPr>
      </p:pic>
      <p:pic>
        <p:nvPicPr>
          <p:cNvPr id="23" name="그림 15" descr="그림1.png"/>
          <p:cNvPicPr>
            <a:picLocks noChangeAspect="1"/>
          </p:cNvPicPr>
          <p:nvPr/>
        </p:nvPicPr>
        <p:blipFill>
          <a:blip r:embed="rId7" cstate="print"/>
          <a:srcRect l="10937" t="19199" r="8593" b="8932"/>
          <a:stretch>
            <a:fillRect/>
          </a:stretch>
        </p:blipFill>
        <p:spPr>
          <a:xfrm>
            <a:off x="6572264" y="4932109"/>
            <a:ext cx="2469853" cy="1140097"/>
          </a:xfrm>
          <a:prstGeom prst="rect">
            <a:avLst/>
          </a:prstGeom>
        </p:spPr>
      </p:pic>
      <p:pic>
        <p:nvPicPr>
          <p:cNvPr id="34" name="그림 14" descr="그림3.png"/>
          <p:cNvPicPr>
            <a:picLocks noChangeAspect="1"/>
          </p:cNvPicPr>
          <p:nvPr/>
        </p:nvPicPr>
        <p:blipFill>
          <a:blip r:embed="rId8" cstate="print">
            <a:lum/>
          </a:blip>
          <a:srcRect l="9375" t="17162" r="5469" b="5221"/>
          <a:stretch>
            <a:fillRect/>
          </a:stretch>
        </p:blipFill>
        <p:spPr>
          <a:xfrm>
            <a:off x="6610361" y="3540694"/>
            <a:ext cx="2533639" cy="1174190"/>
          </a:xfrm>
          <a:prstGeom prst="rect">
            <a:avLst/>
          </a:prstGeom>
          <a:ln w="31750">
            <a:solidFill>
              <a:srgbClr val="0000FF"/>
            </a:solidFill>
          </a:ln>
        </p:spPr>
      </p:pic>
      <p:sp>
        <p:nvSpPr>
          <p:cNvPr id="25" name="직사각형 24"/>
          <p:cNvSpPr/>
          <p:nvPr/>
        </p:nvSpPr>
        <p:spPr>
          <a:xfrm>
            <a:off x="3511956" y="348829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ea typeface="HY견고딕"/>
                <a:cs typeface="Arial" pitchFamily="34" charset="0"/>
              </a:rPr>
              <a:t>①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6"/>
          <p:cNvSpPr/>
          <p:nvPr/>
        </p:nvSpPr>
        <p:spPr>
          <a:xfrm>
            <a:off x="3500430" y="457200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ea typeface="HY견고딕"/>
                <a:cs typeface="Arial" pitchFamily="34" charset="0"/>
              </a:rPr>
              <a:t>②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직사각형 27"/>
          <p:cNvSpPr/>
          <p:nvPr/>
        </p:nvSpPr>
        <p:spPr>
          <a:xfrm>
            <a:off x="6149656" y="3467401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Arial" pitchFamily="34" charset="0"/>
                <a:ea typeface="HY견고딕"/>
                <a:cs typeface="Arial" pitchFamily="34" charset="0"/>
              </a:rPr>
              <a:t>③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직사각형 28"/>
          <p:cNvSpPr/>
          <p:nvPr/>
        </p:nvSpPr>
        <p:spPr>
          <a:xfrm>
            <a:off x="6298038" y="491705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ea typeface="HY견고딕"/>
                <a:cs typeface="Arial" pitchFamily="34" charset="0"/>
              </a:rPr>
              <a:t>④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그림 25" descr="C49-x500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3571876"/>
            <a:ext cx="3374008" cy="24543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9478" y="2857496"/>
            <a:ext cx="55450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C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lt"/>
                <a:hlinkClick r:id="rId2"/>
              </a:rPr>
              <a:t>www.iep.uran.ru</a:t>
            </a:r>
            <a:endParaRPr lang="ru-RU" sz="5400" b="1" dirty="0">
              <a:ln/>
              <a:solidFill>
                <a:srgbClr val="FFC000"/>
              </a:solidFill>
              <a:effectLst>
                <a:reflection blurRad="6350" stA="60000" endA="900" endPos="60000" dist="29997" dir="5400000" sy="-100000" algn="bl" rotWithShape="0"/>
              </a:effectLst>
              <a:latin typeface="+mn-lt"/>
            </a:endParaRP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928813" y="4214813"/>
            <a:ext cx="5286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Amundsen str., 106, Ekaterinburg, Russia, 6</a:t>
            </a:r>
            <a:r>
              <a:rPr lang="ru-RU" sz="1600" dirty="0" smtClean="0"/>
              <a:t>20016, </a:t>
            </a:r>
          </a:p>
          <a:p>
            <a:pPr algn="ctr"/>
            <a:r>
              <a:rPr lang="en-US" sz="1600" dirty="0" smtClean="0"/>
              <a:t>Phone: +7 </a:t>
            </a:r>
            <a:r>
              <a:rPr lang="ru-RU" sz="1600" dirty="0" smtClean="0"/>
              <a:t>(343) 267-87-96, </a:t>
            </a:r>
            <a:r>
              <a:rPr lang="en-US" sz="1600" dirty="0" smtClean="0"/>
              <a:t>Fax: +7 </a:t>
            </a:r>
            <a:r>
              <a:rPr lang="ru-RU" sz="1600" dirty="0" smtClean="0"/>
              <a:t>(343) 267-87-94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3071810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Presentation includes: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1. Information about Institute of  </a:t>
            </a:r>
            <a:r>
              <a:rPr lang="en-US" sz="2000" dirty="0" err="1" smtClean="0">
                <a:solidFill>
                  <a:schemeClr val="tx2"/>
                </a:solidFill>
              </a:rPr>
              <a:t>Electrophysics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2. Magnetic pulsed processing.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3. Magnetic pulsed welding of corrosion-resistant chromium steel tubes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    with end plugs.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9144000" cy="20716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MAGNETIC PULSED WELDING OF CORROSION-RESISTANT CHROMIUM STEEL TUBES WITH END PLUGS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u="sng" dirty="0" smtClean="0"/>
              <a:t>S.N. </a:t>
            </a:r>
            <a:r>
              <a:rPr lang="en-US" sz="2400" u="sng" dirty="0" err="1" smtClean="0"/>
              <a:t>Paranin</a:t>
            </a:r>
            <a:r>
              <a:rPr lang="en-US" sz="2400" dirty="0" smtClean="0"/>
              <a:t>, V.I. </a:t>
            </a:r>
            <a:r>
              <a:rPr lang="en-US" sz="2400" dirty="0" err="1" smtClean="0"/>
              <a:t>Krutikov</a:t>
            </a:r>
            <a:r>
              <a:rPr lang="en-US" sz="2400" dirty="0" smtClean="0"/>
              <a:t>, V.V. </a:t>
            </a:r>
            <a:r>
              <a:rPr lang="en-US" sz="2400" dirty="0" err="1" smtClean="0"/>
              <a:t>Ivanov</a:t>
            </a:r>
            <a:r>
              <a:rPr lang="en-US" sz="2400" dirty="0" smtClean="0"/>
              <a:t>, D.S. </a:t>
            </a:r>
            <a:r>
              <a:rPr lang="en-US" sz="2400" dirty="0" err="1" smtClean="0"/>
              <a:t>Koleukh</a:t>
            </a:r>
            <a:r>
              <a:rPr lang="en-US" sz="2400" dirty="0" smtClean="0"/>
              <a:t>, A.V. </a:t>
            </a:r>
            <a:r>
              <a:rPr lang="en-US" sz="2400" dirty="0" err="1" smtClean="0"/>
              <a:t>Spirin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0250" name="Image" r:id="rId3" imgW="13955556" imgH="104127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86116" y="5643578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u="sng" dirty="0" smtClean="0">
                <a:effectLst>
                  <a:reflection blurRad="6350" stA="60000" endA="900" endPos="58000" dir="5400000" sy="-100000" algn="bl" rotWithShape="0"/>
                </a:effectLst>
              </a:rPr>
              <a:t>www.iep.uran.ru</a:t>
            </a:r>
            <a:endParaRPr lang="ru-RU" sz="2000" u="sng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357158" y="1928802"/>
            <a:ext cx="8358246" cy="40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Location:	Russia, Ekaterinburg (Middle Ural Mountains)</a:t>
            </a:r>
          </a:p>
          <a:p>
            <a:r>
              <a:rPr lang="en-US" sz="2000" dirty="0" smtClean="0"/>
              <a:t>Date of creation			1986</a:t>
            </a:r>
          </a:p>
          <a:p>
            <a:r>
              <a:rPr lang="en-US" sz="2000" dirty="0" smtClean="0"/>
              <a:t>S</a:t>
            </a:r>
            <a:r>
              <a:rPr lang="ru-RU" sz="2000" dirty="0" err="1" smtClean="0"/>
              <a:t>taff</a:t>
            </a:r>
            <a:r>
              <a:rPr lang="en-US" sz="2000" dirty="0" smtClean="0"/>
              <a:t>		 </a:t>
            </a:r>
            <a:r>
              <a:rPr lang="ru-RU" sz="2000" dirty="0" smtClean="0"/>
              <a:t> </a:t>
            </a:r>
            <a:r>
              <a:rPr lang="en-US" sz="2000" dirty="0" smtClean="0"/>
              <a:t>		</a:t>
            </a:r>
            <a:r>
              <a:rPr lang="ru-RU" sz="2000" dirty="0" smtClean="0"/>
              <a:t>2</a:t>
            </a:r>
            <a:r>
              <a:rPr lang="en-US" sz="2000" dirty="0" smtClean="0"/>
              <a:t>50 	</a:t>
            </a:r>
          </a:p>
          <a:p>
            <a:r>
              <a:rPr lang="en-US" sz="2000" dirty="0" smtClean="0"/>
              <a:t>Researchers</a:t>
            </a:r>
            <a:r>
              <a:rPr lang="ru-RU" sz="2000" dirty="0" smtClean="0"/>
              <a:t> </a:t>
            </a:r>
            <a:r>
              <a:rPr lang="en-US" sz="2000" dirty="0" smtClean="0"/>
              <a:t>and engineers  	20</a:t>
            </a:r>
            <a:r>
              <a:rPr lang="ru-RU" sz="2000" dirty="0" smtClean="0"/>
              <a:t>0</a:t>
            </a:r>
            <a:r>
              <a:rPr lang="en-US" sz="2000" dirty="0" smtClean="0"/>
              <a:t>	</a:t>
            </a:r>
          </a:p>
          <a:p>
            <a:r>
              <a:rPr lang="en-US" sz="2000" dirty="0" smtClean="0"/>
              <a:t>Laboratories	    		16</a:t>
            </a:r>
          </a:p>
          <a:p>
            <a:pPr>
              <a:lnSpc>
                <a:spcPct val="114000"/>
              </a:lnSpc>
            </a:pPr>
            <a:endParaRPr lang="en-US" sz="2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MAIN FIELDS OF RESEARCH ACTIVITIES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sz="2000" b="1" dirty="0" smtClean="0"/>
          </a:p>
          <a:p>
            <a:pPr>
              <a:lnSpc>
                <a:spcPct val="114000"/>
              </a:lnSpc>
              <a:buFont typeface="Wingdings" pitchFamily="2" charset="2"/>
              <a:buChar char="q"/>
            </a:pPr>
            <a:r>
              <a:rPr lang="en-US" sz="2000" b="1" dirty="0" smtClean="0"/>
              <a:t> High </a:t>
            </a:r>
            <a:r>
              <a:rPr lang="en-US" sz="2000" b="1" dirty="0"/>
              <a:t>Energy Density Physics and </a:t>
            </a:r>
            <a:r>
              <a:rPr lang="en-US" sz="2000" b="1" dirty="0" smtClean="0"/>
              <a:t>Engineering </a:t>
            </a:r>
          </a:p>
          <a:p>
            <a:pPr>
              <a:lnSpc>
                <a:spcPct val="114000"/>
              </a:lnSpc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Production </a:t>
            </a:r>
            <a:r>
              <a:rPr lang="en-US" sz="2000" b="1" dirty="0"/>
              <a:t>and Application of Charged Particle </a:t>
            </a:r>
            <a:r>
              <a:rPr lang="en-US" sz="2000" b="1" dirty="0" smtClean="0"/>
              <a:t>Beams </a:t>
            </a:r>
          </a:p>
          <a:p>
            <a:pPr>
              <a:lnSpc>
                <a:spcPct val="114000"/>
              </a:lnSpc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b="1" i="1" u="sng" dirty="0" smtClean="0"/>
              <a:t>Pulsed Power Engineering </a:t>
            </a:r>
          </a:p>
          <a:p>
            <a:pPr>
              <a:lnSpc>
                <a:spcPct val="114000"/>
              </a:lnSpc>
              <a:buFont typeface="Wingdings" pitchFamily="2" charset="2"/>
              <a:buChar char="q"/>
            </a:pPr>
            <a:r>
              <a:rPr lang="en-US" sz="2000" b="1" i="1" dirty="0" smtClean="0"/>
              <a:t> </a:t>
            </a:r>
            <a:r>
              <a:rPr lang="en-US" sz="2000" b="1" dirty="0" smtClean="0"/>
              <a:t>Coherent </a:t>
            </a:r>
            <a:r>
              <a:rPr lang="en-US" sz="2000" b="1" dirty="0" smtClean="0"/>
              <a:t>Radiation Sources and Nonlinear Optics </a:t>
            </a:r>
          </a:p>
          <a:p>
            <a:pPr>
              <a:lnSpc>
                <a:spcPct val="114000"/>
              </a:lnSpc>
              <a:buFont typeface="Wingdings" pitchFamily="2" charset="2"/>
              <a:buChar char="q"/>
            </a:pPr>
            <a:r>
              <a:rPr lang="en-US" sz="2000" b="1" dirty="0" smtClean="0"/>
              <a:t> Theoretical Physics </a:t>
            </a:r>
            <a:endParaRPr lang="ru-RU" sz="20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15001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INSTITUTE OF ELECTROPHYSICS, </a:t>
            </a:r>
            <a:b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Ural Branch, </a:t>
            </a:r>
            <a:b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Russian Academy of Sciences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82946" name="Image" r:id="rId3" imgW="13955556" imgH="1041270" progId="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71475"/>
            <a:ext cx="9144000" cy="48577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ABB9DE"/>
                </a:solidFill>
                <a:ea typeface="+mn-ea"/>
                <a:cs typeface="+mn-cs"/>
              </a:rPr>
              <a:t>Magnetic Pulsed Processing</a:t>
            </a:r>
            <a:endParaRPr lang="ru-RU" sz="2800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07522" name="Image" r:id="rId4" imgW="13955556" imgH="1041270" progId="">
              <p:embed/>
            </p:oleObj>
          </a:graphicData>
        </a:graphic>
      </p:graphicFrame>
      <p:grpSp>
        <p:nvGrpSpPr>
          <p:cNvPr id="56" name="Группа 55"/>
          <p:cNvGrpSpPr/>
          <p:nvPr/>
        </p:nvGrpSpPr>
        <p:grpSpPr>
          <a:xfrm>
            <a:off x="357159" y="3714752"/>
            <a:ext cx="2071701" cy="2071702"/>
            <a:chOff x="2143108" y="2357430"/>
            <a:chExt cx="2308475" cy="215568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143108" y="2357430"/>
              <a:ext cx="2308475" cy="2155680"/>
              <a:chOff x="395536" y="2014387"/>
              <a:chExt cx="3894588" cy="3574853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95536" y="2132856"/>
                <a:ext cx="3888430" cy="34563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aphicFrame>
            <p:nvGraphicFramePr>
              <p:cNvPr id="107523" name="Object 8"/>
              <p:cNvGraphicFramePr>
                <a:graphicFrameLocks noChangeAspect="1"/>
              </p:cNvGraphicFramePr>
              <p:nvPr/>
            </p:nvGraphicFramePr>
            <p:xfrm>
              <a:off x="516058" y="2014387"/>
              <a:ext cx="3774066" cy="3263380"/>
            </p:xfrm>
            <a:graphic>
              <a:graphicData uri="http://schemas.openxmlformats.org/presentationml/2006/ole">
                <p:oleObj spid="_x0000_s107523" name="Рисунок" r:id="rId5" imgW="2114835" imgH="1775549" progId="Word.Picture.8">
                  <p:embed/>
                </p:oleObj>
              </a:graphicData>
            </a:graphic>
          </p:graphicFrame>
        </p:grpSp>
        <p:sp>
          <p:nvSpPr>
            <p:cNvPr id="37" name="Прямоугольник 36"/>
            <p:cNvSpPr/>
            <p:nvPr/>
          </p:nvSpPr>
          <p:spPr>
            <a:xfrm>
              <a:off x="4234525" y="2776242"/>
              <a:ext cx="128047" cy="217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26020" y="3020259"/>
              <a:ext cx="213409" cy="3638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911384" y="4122315"/>
              <a:ext cx="640230" cy="303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679659" y="3905206"/>
              <a:ext cx="85365" cy="1302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714612" y="3786190"/>
            <a:ext cx="6072197" cy="2025914"/>
            <a:chOff x="539552" y="2204864"/>
            <a:chExt cx="7992888" cy="3240360"/>
          </a:xfrm>
        </p:grpSpPr>
        <p:grpSp>
          <p:nvGrpSpPr>
            <p:cNvPr id="33" name="Группа 15"/>
            <p:cNvGrpSpPr/>
            <p:nvPr/>
          </p:nvGrpSpPr>
          <p:grpSpPr>
            <a:xfrm>
              <a:off x="539552" y="2204864"/>
              <a:ext cx="4248473" cy="3240360"/>
              <a:chOff x="539552" y="2132856"/>
              <a:chExt cx="3888431" cy="3096344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539552" y="2132856"/>
                <a:ext cx="3888431" cy="3096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aphicFrame>
            <p:nvGraphicFramePr>
              <p:cNvPr id="50" name="Object 6"/>
              <p:cNvGraphicFramePr>
                <a:graphicFrameLocks noChangeAspect="1"/>
              </p:cNvGraphicFramePr>
              <p:nvPr/>
            </p:nvGraphicFramePr>
            <p:xfrm>
              <a:off x="611560" y="2276873"/>
              <a:ext cx="3770149" cy="2880320"/>
            </p:xfrm>
            <a:graphic>
              <a:graphicData uri="http://schemas.openxmlformats.org/presentationml/2006/ole">
                <p:oleObj spid="_x0000_s107527" name="Рисунок" r:id="rId6" imgW="2038762" imgH="1564065" progId="Word.Picture.8">
                  <p:embed/>
                </p:oleObj>
              </a:graphicData>
            </a:graphic>
          </p:graphicFrame>
          <p:sp>
            <p:nvSpPr>
              <p:cNvPr id="51" name="Прямоугольник 50"/>
              <p:cNvSpPr/>
              <p:nvPr/>
            </p:nvSpPr>
            <p:spPr>
              <a:xfrm>
                <a:off x="3923928" y="2276872"/>
                <a:ext cx="216025" cy="3600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547664" y="2636912"/>
                <a:ext cx="360039" cy="60344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123728" y="4797152"/>
                <a:ext cx="1080120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419872" y="4365104"/>
                <a:ext cx="144017" cy="2160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4" name="Группа 24"/>
            <p:cNvGrpSpPr/>
            <p:nvPr/>
          </p:nvGrpSpPr>
          <p:grpSpPr>
            <a:xfrm>
              <a:off x="5220072" y="2204864"/>
              <a:ext cx="3312368" cy="3240360"/>
              <a:chOff x="5148064" y="2204864"/>
              <a:chExt cx="3312368" cy="324036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5148064" y="2204864"/>
                <a:ext cx="3312368" cy="32403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aphicFrame>
            <p:nvGraphicFramePr>
              <p:cNvPr id="36" name="Object 6"/>
              <p:cNvGraphicFramePr>
                <a:graphicFrameLocks noChangeAspect="1"/>
              </p:cNvGraphicFramePr>
              <p:nvPr/>
            </p:nvGraphicFramePr>
            <p:xfrm>
              <a:off x="5207754" y="2261712"/>
              <a:ext cx="2924805" cy="3072537"/>
            </p:xfrm>
            <a:graphic>
              <a:graphicData uri="http://schemas.openxmlformats.org/presentationml/2006/ole">
                <p:oleObj spid="_x0000_s107528" name="Рисунок" r:id="rId7" imgW="1655641" imgH="1924493" progId="Word.Picture.8">
                  <p:embed/>
                </p:oleObj>
              </a:graphicData>
            </a:graphic>
          </p:graphicFrame>
          <p:sp>
            <p:nvSpPr>
              <p:cNvPr id="41" name="Прямоугольник 40"/>
              <p:cNvSpPr/>
              <p:nvPr/>
            </p:nvSpPr>
            <p:spPr>
              <a:xfrm>
                <a:off x="6660232" y="5013176"/>
                <a:ext cx="216023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5940152" y="3212976"/>
                <a:ext cx="216023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380312" y="3284984"/>
                <a:ext cx="216023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436096" y="2204864"/>
                <a:ext cx="216023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714884"/>
            <a:ext cx="122743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 5"/>
          <p:cNvSpPr>
            <a:spLocks noChangeArrowheads="1"/>
          </p:cNvSpPr>
          <p:nvPr/>
        </p:nvSpPr>
        <p:spPr bwMode="auto">
          <a:xfrm>
            <a:off x="214282" y="5786454"/>
            <a:ext cx="8715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Radial compression            Radial expansion                      Flat geometry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428596" y="1285860"/>
            <a:ext cx="8247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</a:t>
            </a:r>
            <a:r>
              <a:rPr 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Manufacturing operations: </a:t>
            </a:r>
          </a:p>
          <a:p>
            <a:pPr>
              <a:spcBef>
                <a:spcPts val="0"/>
              </a:spcBef>
              <a:defRPr/>
            </a:pPr>
            <a:endParaRPr lang="en-US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Forming of metal parts (sheets and tubes geometry)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Dimensional processing: cutting, punching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Joining of metal to metal and non-metal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Welding of metals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Powder compaction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48577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ABB9DE"/>
                </a:solidFill>
                <a:ea typeface="+mn-ea"/>
                <a:cs typeface="+mn-cs"/>
              </a:rPr>
              <a:t>Magnetic Pulsed Processing </a:t>
            </a:r>
            <a:r>
              <a:rPr lang="en-US" sz="2800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800" u="sng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46434" name="Image" r:id="rId4" imgW="13955556" imgH="1041270" progId="">
              <p:embed/>
            </p:oleObj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3580" y="2610069"/>
            <a:ext cx="298269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14422"/>
            <a:ext cx="24310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8" descr="http://www.progressindustrialsystems.ch/images/magnetic/magnetic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273095"/>
            <a:ext cx="2786083" cy="28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399933"/>
            <a:ext cx="1785950" cy="8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3145462"/>
            <a:ext cx="3111011" cy="29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5" descr="http://www.progressindustrialsystems.ch/images/magnetic53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1357298"/>
            <a:ext cx="3786214" cy="106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1" descr="http://users.kpi.kharkov.ua/magnetic_pulse/images/det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3217444"/>
            <a:ext cx="2928957" cy="28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6" descr="http://www.progressindustrialsystems.ch/images/magnetic/magnetic2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75494" y="1428736"/>
            <a:ext cx="21788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500034" y="857232"/>
            <a:ext cx="8247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</a:t>
            </a:r>
            <a:r>
              <a:rPr 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Forming, joining, cutting, punching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424863" cy="48577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ABB9DE"/>
                </a:solidFill>
                <a:ea typeface="+mn-ea"/>
                <a:cs typeface="+mn-cs"/>
              </a:rPr>
              <a:t>Magnetic Pulsed Processing </a:t>
            </a:r>
            <a:r>
              <a:rPr lang="en-US" sz="2800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800" u="sng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47458" name="Image" r:id="rId4" imgW="13955556" imgH="1041270" progId="">
              <p:embed/>
            </p:oleObj>
          </a:graphicData>
        </a:graphic>
      </p:graphicFrame>
      <p:pic>
        <p:nvPicPr>
          <p:cNvPr id="22" name="Рисунок 7" descr="http://users.kpi.kharkov.ua/magnetic_pulse/images/det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890" y="1753706"/>
            <a:ext cx="1890644" cy="18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0" descr="http://www.progressindustrialsystems.ch/images/magnetic/magnetic2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785926"/>
            <a:ext cx="1954397" cy="17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1" descr="http://www.progressindustrialsystems.ch/images/magnetic/magnetic2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387" y="3893632"/>
            <a:ext cx="1330999" cy="20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3" descr="http://www.progressindustrialsystems.ch/images/magnetic/magnetic2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41584" y="4626705"/>
            <a:ext cx="3790613" cy="11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15" descr="http://www.progressindustrialsystems.ch/images/magnetic/magnetic2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8218" y="4118127"/>
            <a:ext cx="1715682" cy="156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8" y="1500174"/>
            <a:ext cx="2337003" cy="163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00034" y="857232"/>
            <a:ext cx="8247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</a:t>
            </a:r>
            <a:r>
              <a:rPr 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Joining</a:t>
            </a:r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3357562"/>
            <a:ext cx="16535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424863" cy="48577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ABB9DE"/>
                </a:solidFill>
                <a:ea typeface="+mn-ea"/>
                <a:cs typeface="+mn-cs"/>
              </a:rPr>
              <a:t>Magnetic Pulsed Processing </a:t>
            </a:r>
            <a:r>
              <a:rPr lang="en-US" sz="2800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800" u="sng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48482" name="Image" r:id="rId4" imgW="13955556" imgH="1041270" progId="">
              <p:embed/>
            </p:oleObj>
          </a:graphicData>
        </a:graphic>
      </p:graphicFrame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500034" y="857232"/>
            <a:ext cx="8247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</a:t>
            </a:r>
            <a:r>
              <a:rPr 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Welding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79497" y="2832236"/>
            <a:ext cx="304044" cy="49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286124"/>
            <a:ext cx="3071802" cy="22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571612"/>
            <a:ext cx="3357586" cy="182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414222"/>
            <a:ext cx="2000264" cy="260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1" y="3071810"/>
            <a:ext cx="3181652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1428736"/>
            <a:ext cx="30063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717" y="1428737"/>
            <a:ext cx="27615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5072074"/>
            <a:ext cx="1163102" cy="97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138" y="371475"/>
            <a:ext cx="8424862" cy="48577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ABB9DE"/>
                </a:solidFill>
              </a:rPr>
              <a:t>Magnetic Pulsed Processing </a:t>
            </a:r>
            <a:endParaRPr lang="ru-RU" sz="2000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40290" name="Image" r:id="rId4" imgW="13955556" imgH="1041270" progId="">
              <p:embed/>
            </p:oleObj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251520" y="1700808"/>
          <a:ext cx="3962400" cy="2689225"/>
        </p:xfrm>
        <a:graphic>
          <a:graphicData uri="http://schemas.openxmlformats.org/presentationml/2006/ole">
            <p:oleObj spid="_x0000_s140293" name="CorelPhotoPaint.Image.10" r:id="rId5" imgW="3413333" imgH="2316190" progId="">
              <p:embed/>
            </p:oleObj>
          </a:graphicData>
        </a:graphic>
      </p:graphicFrame>
      <p:pic>
        <p:nvPicPr>
          <p:cNvPr id="140296" name="Picture 8" descr="D:\DOCS\ЭКСПЕРИМЕНТ\ФОТО и РИСУНКИ\Про индукторы\Комната330-Индуктор\DSC04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286256"/>
            <a:ext cx="2016224" cy="1512168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2966" y="1428736"/>
            <a:ext cx="399951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57158" y="857232"/>
            <a:ext cx="8389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</a:t>
            </a:r>
            <a:r>
              <a:rPr 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Uniaxial compaction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5000636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Vacuum,</a:t>
            </a:r>
          </a:p>
          <a:p>
            <a:r>
              <a:rPr lang="en-US" sz="2000" dirty="0" smtClean="0"/>
              <a:t>30 kJ, 5 kV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Рисунок 7" descr="Колонтитул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5715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ABB9DE"/>
                </a:solidFill>
              </a:rPr>
              <a:t>Magnetic Pulsed Processing </a:t>
            </a:r>
            <a:endParaRPr lang="ru-RU" sz="2800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-12700" y="6173788"/>
          <a:ext cx="9156700" cy="684212"/>
        </p:xfrm>
        <a:graphic>
          <a:graphicData uri="http://schemas.openxmlformats.org/presentationml/2006/ole">
            <p:oleObj spid="_x0000_s142338" name="Image" r:id="rId4" imgW="13955556" imgH="1041270" progId="">
              <p:embed/>
            </p:oleObj>
          </a:graphicData>
        </a:graphic>
      </p:graphicFrame>
      <p:pic>
        <p:nvPicPr>
          <p:cNvPr id="142340" name="Picture 4" descr="D:\DOCS\ЭКСПЕРИМЕНТ\ФОТО и РИСУНКИ\Про индукторы\К 117-индуктор\P1040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8543" y="4127420"/>
            <a:ext cx="2688299" cy="2016224"/>
          </a:xfrm>
          <a:prstGeom prst="rect">
            <a:avLst/>
          </a:prstGeom>
          <a:noFill/>
        </p:spPr>
      </p:pic>
      <p:pic>
        <p:nvPicPr>
          <p:cNvPr id="142341" name="Picture 5" descr="D:\DOCS\Работа текущая\Рабочий стол\R4_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44495"/>
            <a:ext cx="4432188" cy="3713331"/>
          </a:xfrm>
          <a:prstGeom prst="rect">
            <a:avLst/>
          </a:prstGeom>
          <a:noFill/>
        </p:spPr>
      </p:pic>
      <p:pic>
        <p:nvPicPr>
          <p:cNvPr id="12" name="Picture 14" descr="6магДа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0097" y="1656574"/>
            <a:ext cx="3400336" cy="26296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76311" y="928670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Radial compaction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5429264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Vacuum </a:t>
            </a:r>
          </a:p>
          <a:p>
            <a:r>
              <a:rPr lang="en-US" sz="2000" dirty="0" smtClean="0"/>
              <a:t>135 kJ,   25 kV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756</Words>
  <Application>Microsoft Office PowerPoint</Application>
  <PresentationFormat>Экран (4:3)</PresentationFormat>
  <Paragraphs>235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Метро</vt:lpstr>
      <vt:lpstr>Image</vt:lpstr>
      <vt:lpstr>Рисунок</vt:lpstr>
      <vt:lpstr>CorelPhotoPaint.Image.10</vt:lpstr>
      <vt:lpstr>Формула</vt:lpstr>
      <vt:lpstr>Слайд 1</vt:lpstr>
      <vt:lpstr>MAGNETIC PULSED WELDING OF CORROSION-RESISTANT CHROMIUM STEEL TUBES WITH END PLUGS    S.N. Paranin, V.I. Krutikov, V.V. Ivanov, D.S. Koleukh, A.V. Spirin</vt:lpstr>
      <vt:lpstr>INSTITUTE OF ELECTROPHYSICS,  Ural Branch,  Russian Academy of Sciences</vt:lpstr>
      <vt:lpstr>Magnetic Pulsed Processing</vt:lpstr>
      <vt:lpstr>Magnetic Pulsed Processing  </vt:lpstr>
      <vt:lpstr>Magnetic Pulsed Processing  </vt:lpstr>
      <vt:lpstr>Magnetic Pulsed Processing  </vt:lpstr>
      <vt:lpstr>Magnetic Pulsed Processing </vt:lpstr>
      <vt:lpstr>Magnetic Pulsed Processing </vt:lpstr>
      <vt:lpstr>World Companies used magnetic pulsed equipment</vt:lpstr>
      <vt:lpstr>MAGNETIC PULSED WELDING OF CORROSION-RESISTANT CHROMIUM STEEL TUBES WITH END PLUGS</vt:lpstr>
      <vt:lpstr>MAGNETIC PULSED WELDING OF CORROSION-RESISTANT CHROMIUM STEEL TUBES WITH END PLUGS</vt:lpstr>
      <vt:lpstr>MAGNETIC PULSED WELDING OF CORROSION-RESISTANT CHROMIUM STEEL TUBES WITH END PLUGS</vt:lpstr>
      <vt:lpstr>MAGNETIC PULSED WELDING OF CORROSION-RESISTANT CHROMIUM STEEL TUBES WITH END PLUGS</vt:lpstr>
      <vt:lpstr>MAGNETIC PULSED WELDING OF CORROSION-RESISTANT CHROMIUM STEEL TUBES WITH END PLUGS</vt:lpstr>
      <vt:lpstr>MAGNETIC PULSED WELDING OF CORROSION-RESISTANT CHROMIUM STEEL TUBES WITH END PLUGS</vt:lpstr>
      <vt:lpstr>MAGNETIC PULSED WELDING OF CORROSION-RESISTANT CHROMIUM STEEL TUBES WITH END PLUGS</vt:lpstr>
      <vt:lpstr>MAGNETIC PULSED WELDING OF CORROSION-RESISTANT CHROMIUM STEEL TUBES WITH END PLUGS</vt:lpstr>
      <vt:lpstr>Слайд 19</vt:lpstr>
    </vt:vector>
  </TitlesOfParts>
  <Company>LFE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uimanov</dc:creator>
  <cp:lastModifiedBy>Paranin</cp:lastModifiedBy>
  <cp:revision>452</cp:revision>
  <dcterms:created xsi:type="dcterms:W3CDTF">2008-05-08T10:24:10Z</dcterms:created>
  <dcterms:modified xsi:type="dcterms:W3CDTF">2014-05-28T05:27:16Z</dcterms:modified>
</cp:coreProperties>
</file>